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8" r:id="rId4"/>
    <p:sldId id="267" r:id="rId5"/>
    <p:sldId id="269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1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8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4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1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1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D4A6-5E8C-4088-9813-E26890F80A8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2E41-6A70-4820-8146-D17E0EFC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8373" y="5743543"/>
            <a:ext cx="2734796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9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УПРАВЛЕНИЕ ДЕЛАМИ ПРЕЗИДЕНТА</a:t>
            </a:r>
          </a:p>
          <a:p>
            <a:pPr algn="ctr"/>
            <a:r>
              <a:rPr lang="ru-RU" sz="9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866" y="6052149"/>
            <a:ext cx="3290260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6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ПРЕЗИДЕНТ-СЕРВИС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575368" y="497246"/>
            <a:ext cx="17369" cy="4166177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65478" y="1700808"/>
            <a:ext cx="3894819" cy="152788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1900" dirty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endParaRPr lang="ru-RU" sz="1900" dirty="0" smtClean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1900" dirty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ВАШИХ </a:t>
            </a:r>
            <a:r>
              <a:rPr lang="ru-RU" sz="1900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</a:t>
            </a:r>
          </a:p>
          <a:p>
            <a:endParaRPr lang="ru-RU" sz="1900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«ПРЕЗИДЕНТ-СЕРВИС»</a:t>
            </a:r>
            <a:endParaRPr lang="ru-RU" sz="1900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АРБАТ, 54/2, СТР. 1  </a:t>
            </a:r>
            <a:endParaRPr lang="ru-RU" sz="1900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57" y="4869160"/>
            <a:ext cx="903186" cy="7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981204" y="6325233"/>
            <a:ext cx="1181586" cy="246221"/>
            <a:chOff x="5590844" y="8833048"/>
            <a:chExt cx="1654220" cy="344709"/>
          </a:xfrm>
        </p:grpSpPr>
        <p:sp>
          <p:nvSpPr>
            <p:cNvPr id="8" name="TextBox 7"/>
            <p:cNvSpPr txBox="1"/>
            <p:nvPr/>
          </p:nvSpPr>
          <p:spPr>
            <a:xfrm>
              <a:off x="5590844" y="8833048"/>
              <a:ext cx="1654220" cy="34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1001E"/>
                  </a:solidFill>
                  <a:latin typeface="Times New Roman" pitchFamily="18" charset="0"/>
                  <a:cs typeface="Times New Roman" pitchFamily="18" charset="0"/>
                </a:rPr>
                <a:t>1934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5918516" y="9000415"/>
              <a:ext cx="225924" cy="0"/>
            </a:xfrm>
            <a:prstGeom prst="line">
              <a:avLst/>
            </a:prstGeom>
            <a:ln w="3810" cap="rnd">
              <a:solidFill>
                <a:srgbClr val="223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688832" y="8997228"/>
              <a:ext cx="225924" cy="0"/>
            </a:xfrm>
            <a:prstGeom prst="line">
              <a:avLst/>
            </a:prstGeom>
            <a:ln w="3810" cap="rnd">
              <a:solidFill>
                <a:srgbClr val="223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8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общая\Cлужба ПРРиСМИ\ПРОЕКТНАЯ РАБОТА\Вовлечение в хозяйственный оборот помещений 6 этажа\Фото помещения\IMG_2952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r="4451" b="-1024"/>
          <a:stretch/>
        </p:blipFill>
        <p:spPr bwMode="auto">
          <a:xfrm>
            <a:off x="0" y="-12926"/>
            <a:ext cx="9144000" cy="69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61088"/>
          </a:xfrm>
          <a:prstGeom prst="rect">
            <a:avLst/>
          </a:prstGeom>
          <a:gradFill>
            <a:gsLst>
              <a:gs pos="100000">
                <a:srgbClr val="FFFFFF">
                  <a:alpha val="25000"/>
                </a:srgbClr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10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478673" y="-1"/>
            <a:ext cx="665327" cy="651549"/>
            <a:chOff x="11873408" y="0"/>
            <a:chExt cx="931458" cy="912168"/>
          </a:xfrm>
        </p:grpSpPr>
        <p:sp>
          <p:nvSpPr>
            <p:cNvPr id="30" name="Полилиния 29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13746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ЛЕКТОРИЙ;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ИВЕНТЫ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ФОТОСЪЕМКА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(громкость звука до 50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децибелл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PUBLIC-TALK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" y="138742"/>
            <a:ext cx="1450013" cy="9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57423" y="325774"/>
            <a:ext cx="6562872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№ 1 (41,7 </a:t>
            </a:r>
            <a:r>
              <a:rPr lang="ru-RU" b="1" dirty="0" err="1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543745" y="836712"/>
            <a:ext cx="4056509" cy="0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общая\Cлужба ПРРиСМИ\ПРОЕКТНАЯ РАБОТА\Вовлечение в хозяйственный оборот помещений 6 этажа\Фото помещения\IMG_2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" r="4244"/>
          <a:stretch/>
        </p:blipFill>
        <p:spPr bwMode="auto">
          <a:xfrm>
            <a:off x="-1" y="-6829"/>
            <a:ext cx="9149613" cy="68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61088"/>
          </a:xfrm>
          <a:prstGeom prst="rect">
            <a:avLst/>
          </a:prstGeom>
          <a:gradFill>
            <a:gsLst>
              <a:gs pos="100000">
                <a:srgbClr val="FFFFFF">
                  <a:alpha val="25000"/>
                </a:srgbClr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10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478673" y="-6829"/>
            <a:ext cx="665327" cy="651549"/>
            <a:chOff x="11873408" y="0"/>
            <a:chExt cx="931458" cy="912168"/>
          </a:xfrm>
        </p:grpSpPr>
        <p:sp>
          <p:nvSpPr>
            <p:cNvPr id="30" name="Полилиния 29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8" t="48000" r="3363" b="10773"/>
          <a:stretch/>
        </p:blipFill>
        <p:spPr bwMode="auto">
          <a:xfrm>
            <a:off x="141081" y="4856943"/>
            <a:ext cx="2007476" cy="178675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олилиния 1"/>
          <p:cNvSpPr/>
          <p:nvPr/>
        </p:nvSpPr>
        <p:spPr>
          <a:xfrm>
            <a:off x="1475656" y="5790508"/>
            <a:ext cx="505097" cy="525417"/>
          </a:xfrm>
          <a:custGeom>
            <a:avLst/>
            <a:gdLst>
              <a:gd name="connsiteX0" fmla="*/ 0 w 505097"/>
              <a:gd name="connsiteY0" fmla="*/ 394789 h 525417"/>
              <a:gd name="connsiteX1" fmla="*/ 206103 w 505097"/>
              <a:gd name="connsiteY1" fmla="*/ 0 h 525417"/>
              <a:gd name="connsiteX2" fmla="*/ 447040 w 505097"/>
              <a:gd name="connsiteY2" fmla="*/ 124823 h 525417"/>
              <a:gd name="connsiteX3" fmla="*/ 505097 w 505097"/>
              <a:gd name="connsiteY3" fmla="*/ 194491 h 525417"/>
              <a:gd name="connsiteX4" fmla="*/ 470263 w 505097"/>
              <a:gd name="connsiteY4" fmla="*/ 322217 h 525417"/>
              <a:gd name="connsiteX5" fmla="*/ 420914 w 505097"/>
              <a:gd name="connsiteY5" fmla="*/ 418011 h 525417"/>
              <a:gd name="connsiteX6" fmla="*/ 339634 w 505097"/>
              <a:gd name="connsiteY6" fmla="*/ 496389 h 525417"/>
              <a:gd name="connsiteX7" fmla="*/ 223520 w 505097"/>
              <a:gd name="connsiteY7" fmla="*/ 525417 h 525417"/>
              <a:gd name="connsiteX8" fmla="*/ 0 w 505097"/>
              <a:gd name="connsiteY8" fmla="*/ 394789 h 5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097" h="525417">
                <a:moveTo>
                  <a:pt x="0" y="394789"/>
                </a:moveTo>
                <a:lnTo>
                  <a:pt x="206103" y="0"/>
                </a:lnTo>
                <a:lnTo>
                  <a:pt x="447040" y="124823"/>
                </a:lnTo>
                <a:lnTo>
                  <a:pt x="505097" y="194491"/>
                </a:lnTo>
                <a:lnTo>
                  <a:pt x="470263" y="322217"/>
                </a:lnTo>
                <a:lnTo>
                  <a:pt x="420914" y="418011"/>
                </a:lnTo>
                <a:lnTo>
                  <a:pt x="339634" y="496389"/>
                </a:lnTo>
                <a:lnTo>
                  <a:pt x="223520" y="525417"/>
                </a:lnTo>
                <a:lnTo>
                  <a:pt x="0" y="39478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31832" y="5611822"/>
            <a:ext cx="6731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здании организован контрольно-пропускной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</a:p>
          <a:p>
            <a:pPr marL="3175" indent="-3175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через КПП со стороны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Арбат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478673" y="-1"/>
            <a:ext cx="665327" cy="651549"/>
            <a:chOff x="11873408" y="0"/>
            <a:chExt cx="931458" cy="912168"/>
          </a:xfrm>
        </p:grpSpPr>
        <p:sp>
          <p:nvSpPr>
            <p:cNvPr id="15" name="Полилиния 14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" y="138742"/>
            <a:ext cx="1450013" cy="9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57423" y="325774"/>
            <a:ext cx="6562872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№ 2 (48,0 </a:t>
            </a:r>
            <a:r>
              <a:rPr lang="ru-RU" b="1" dirty="0" err="1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510604" y="818401"/>
            <a:ext cx="4056509" cy="0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7423" y="325774"/>
            <a:ext cx="6562872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№ 3 (51,7 </a:t>
            </a:r>
            <a:r>
              <a:rPr lang="ru-RU" b="1" dirty="0" err="1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510604" y="836712"/>
            <a:ext cx="4056509" cy="0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8481006" y="0"/>
            <a:ext cx="665327" cy="651549"/>
            <a:chOff x="11873408" y="0"/>
            <a:chExt cx="931458" cy="912168"/>
          </a:xfrm>
        </p:grpSpPr>
        <p:sp>
          <p:nvSpPr>
            <p:cNvPr id="30" name="Полилиния 29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" y="138742"/>
            <a:ext cx="1450013" cy="9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mi3\Desktop\FullSizeRender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3" r="4044"/>
          <a:stretch/>
        </p:blipFill>
        <p:spPr bwMode="auto">
          <a:xfrm>
            <a:off x="1082" y="1261088"/>
            <a:ext cx="4537777" cy="34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общая\Cлужба ПРРиСМИ\ПРОЕКТНАЯ РАБОТА\Вовлечение в хозяйственный оборот помещений 6 этажа\Фото помещения\IMG_294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59" y="1261088"/>
            <a:ext cx="4625885" cy="34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8" t="53959" r="3363" b="10773"/>
          <a:stretch/>
        </p:blipFill>
        <p:spPr bwMode="auto">
          <a:xfrm>
            <a:off x="262786" y="4913758"/>
            <a:ext cx="2094512" cy="168074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Полилиния 12"/>
          <p:cNvSpPr/>
          <p:nvPr/>
        </p:nvSpPr>
        <p:spPr>
          <a:xfrm>
            <a:off x="1120114" y="6103991"/>
            <a:ext cx="792087" cy="420369"/>
          </a:xfrm>
          <a:custGeom>
            <a:avLst/>
            <a:gdLst>
              <a:gd name="connsiteX0" fmla="*/ 0 w 760549"/>
              <a:gd name="connsiteY0" fmla="*/ 0 h 325120"/>
              <a:gd name="connsiteX1" fmla="*/ 537029 w 760549"/>
              <a:gd name="connsiteY1" fmla="*/ 2903 h 325120"/>
              <a:gd name="connsiteX2" fmla="*/ 760549 w 760549"/>
              <a:gd name="connsiteY2" fmla="*/ 124823 h 325120"/>
              <a:gd name="connsiteX3" fmla="*/ 757646 w 760549"/>
              <a:gd name="connsiteY3" fmla="*/ 325120 h 325120"/>
              <a:gd name="connsiteX4" fmla="*/ 0 w 760549"/>
              <a:gd name="connsiteY4" fmla="*/ 322217 h 325120"/>
              <a:gd name="connsiteX5" fmla="*/ 0 w 760549"/>
              <a:gd name="connsiteY5" fmla="*/ 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549" h="325120">
                <a:moveTo>
                  <a:pt x="0" y="0"/>
                </a:moveTo>
                <a:lnTo>
                  <a:pt x="537029" y="2903"/>
                </a:lnTo>
                <a:lnTo>
                  <a:pt x="760549" y="124823"/>
                </a:lnTo>
                <a:cubicBezTo>
                  <a:pt x="759581" y="191589"/>
                  <a:pt x="758614" y="258354"/>
                  <a:pt x="757646" y="325120"/>
                </a:cubicBezTo>
                <a:lnTo>
                  <a:pt x="0" y="322217"/>
                </a:lnTo>
                <a:cubicBezTo>
                  <a:pt x="968" y="213844"/>
                  <a:pt x="1935" y="10547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1023" y="5013176"/>
            <a:ext cx="6609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светлое пространство с широкими окнами. Мы создали современную многофункциональную площадку, где органично сочетаются мастерская, творческая студия, постоянно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лекционная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mi3\Desktop\IMG_29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61088"/>
            <a:ext cx="4608512" cy="33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Server\общая\Cлужба ПРРиСМИ\ПРОЕКТНАЯ РАБОТА\Вовлечение в хозяйственный оборот помещений 6 этажа\Фото помещения\IMG_29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r="4885"/>
          <a:stretch/>
        </p:blipFill>
        <p:spPr bwMode="auto">
          <a:xfrm>
            <a:off x="0" y="-6996"/>
            <a:ext cx="9144000" cy="68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261088"/>
          </a:xfrm>
          <a:prstGeom prst="rect">
            <a:avLst/>
          </a:prstGeom>
          <a:gradFill>
            <a:gsLst>
              <a:gs pos="100000">
                <a:srgbClr val="FFFFFF">
                  <a:alpha val="25000"/>
                </a:srgbClr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10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478673" y="-6996"/>
            <a:ext cx="665327" cy="651549"/>
            <a:chOff x="11873408" y="0"/>
            <a:chExt cx="931458" cy="912168"/>
          </a:xfrm>
        </p:grpSpPr>
        <p:sp>
          <p:nvSpPr>
            <p:cNvPr id="30" name="Полилиния 29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" y="138742"/>
            <a:ext cx="1450013" cy="9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7423" y="325774"/>
            <a:ext cx="6562872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№ </a:t>
            </a:r>
            <a:r>
              <a:rPr lang="ru-RU" b="1" dirty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(51,7 </a:t>
            </a:r>
            <a:r>
              <a:rPr lang="ru-RU" b="1" dirty="0" err="1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543745" y="836712"/>
            <a:ext cx="4056509" cy="0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\общая\Cлужба ПРРиСМИ\ПРОЕКТНАЯ РАБОТА\Вовлечение в хозяйственный оборот помещений 6 этажа\Фото помещения\IMG_2960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/>
          <a:stretch/>
        </p:blipFill>
        <p:spPr bwMode="auto">
          <a:xfrm>
            <a:off x="-1" y="0"/>
            <a:ext cx="9146333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61088"/>
          </a:xfrm>
          <a:prstGeom prst="rect">
            <a:avLst/>
          </a:prstGeom>
          <a:gradFill>
            <a:gsLst>
              <a:gs pos="100000">
                <a:srgbClr val="FFFFFF">
                  <a:alpha val="25000"/>
                </a:srgbClr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10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481006" y="0"/>
            <a:ext cx="665327" cy="651549"/>
            <a:chOff x="11873408" y="0"/>
            <a:chExt cx="931458" cy="912168"/>
          </a:xfrm>
        </p:grpSpPr>
        <p:sp>
          <p:nvSpPr>
            <p:cNvPr id="30" name="Полилиния 29"/>
            <p:cNvSpPr/>
            <p:nvPr/>
          </p:nvSpPr>
          <p:spPr>
            <a:xfrm>
              <a:off x="11873408" y="0"/>
              <a:ext cx="931458" cy="912168"/>
            </a:xfrm>
            <a:custGeom>
              <a:avLst/>
              <a:gdLst>
                <a:gd name="connsiteX0" fmla="*/ 1949631 w 1952897"/>
                <a:gd name="connsiteY0" fmla="*/ 0 h 2050869"/>
                <a:gd name="connsiteX1" fmla="*/ 1952897 w 1952897"/>
                <a:gd name="connsiteY1" fmla="*/ 2050869 h 2050869"/>
                <a:gd name="connsiteX2" fmla="*/ 0 w 1952897"/>
                <a:gd name="connsiteY2" fmla="*/ 1221377 h 2050869"/>
                <a:gd name="connsiteX3" fmla="*/ 404948 w 1952897"/>
                <a:gd name="connsiteY3" fmla="*/ 3266 h 2050869"/>
                <a:gd name="connsiteX4" fmla="*/ 1949631 w 1952897"/>
                <a:gd name="connsiteY4" fmla="*/ 0 h 2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897" h="2050869">
                  <a:moveTo>
                    <a:pt x="1949631" y="0"/>
                  </a:moveTo>
                  <a:cubicBezTo>
                    <a:pt x="1950720" y="683623"/>
                    <a:pt x="1951808" y="1367246"/>
                    <a:pt x="1952897" y="2050869"/>
                  </a:cubicBezTo>
                  <a:lnTo>
                    <a:pt x="0" y="1221377"/>
                  </a:lnTo>
                  <a:lnTo>
                    <a:pt x="404948" y="3266"/>
                  </a:lnTo>
                  <a:lnTo>
                    <a:pt x="1949631" y="0"/>
                  </a:lnTo>
                  <a:close/>
                </a:path>
              </a:pathLst>
            </a:custGeom>
            <a:solidFill>
              <a:srgbClr val="223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70080" y="51869"/>
              <a:ext cx="731520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93160" y="4494420"/>
            <a:ext cx="8389583" cy="10508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площадка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центре Москвы. И мы, наконец, открыли свои двери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на территории пространства в здании ФГУП Президент-Сервис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Арбат, 54/2с1.</a:t>
            </a:r>
          </a:p>
          <a:p>
            <a:pPr marL="3175" indent="449263" algn="just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482BC52-91A7-40E0-93B4-616F47516A5D}"/>
              </a:ext>
            </a:extLst>
          </p:cNvPr>
          <p:cNvCxnSpPr/>
          <p:nvPr/>
        </p:nvCxnSpPr>
        <p:spPr>
          <a:xfrm flipH="1">
            <a:off x="493159" y="5805264"/>
            <a:ext cx="81283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3160" y="5857143"/>
            <a:ext cx="8128326" cy="71227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3175" indent="-3175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 АРЕНДЫ ОДНОЙ (ЛЮБОЙ) ПЛОЩАДКИ</a:t>
            </a:r>
          </a:p>
          <a:p>
            <a:pPr marL="3175" indent="-3175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/ ЧАС.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4222" y="6175055"/>
            <a:ext cx="645509" cy="3943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" y="138742"/>
            <a:ext cx="1450013" cy="9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57423" y="325774"/>
            <a:ext cx="6562872" cy="34294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223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</a:t>
            </a:r>
            <a:endParaRPr lang="ru-RU" b="1" dirty="0">
              <a:solidFill>
                <a:srgbClr val="223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510604" y="818401"/>
            <a:ext cx="4056509" cy="0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8373" y="5743543"/>
            <a:ext cx="2734796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9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УПРАВЛЕНИЕ ДЕЛАМИ ПРЕЗИДЕНТА</a:t>
            </a:r>
          </a:p>
          <a:p>
            <a:pPr algn="ctr"/>
            <a:r>
              <a:rPr lang="ru-RU" sz="9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866" y="6052149"/>
            <a:ext cx="3290260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600" dirty="0">
                <a:solidFill>
                  <a:srgbClr val="01001E"/>
                </a:solidFill>
                <a:latin typeface="Times New Roman" pitchFamily="18" charset="0"/>
                <a:cs typeface="Times New Roman" pitchFamily="18" charset="0"/>
              </a:rPr>
              <a:t>ПРЕЗИДЕНТ-СЕРВИС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575368" y="497246"/>
            <a:ext cx="17369" cy="4166177"/>
          </a:xfrm>
          <a:prstGeom prst="line">
            <a:avLst/>
          </a:prstGeom>
          <a:ln w="12700">
            <a:solidFill>
              <a:srgbClr val="223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93240" y="1577866"/>
            <a:ext cx="4450760" cy="255893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развития услуг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 имущественных отношений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ФГУП «Президент-Сервис»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специалист, Юлия Визитива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+7-985-384-16-34; +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7-916-801-10-21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+7-495-114-55-82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events@prsr.ru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www.prsr.ru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57" y="4869160"/>
            <a:ext cx="903186" cy="7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981204" y="6325233"/>
            <a:ext cx="1181586" cy="246221"/>
            <a:chOff x="5590844" y="8833048"/>
            <a:chExt cx="1654220" cy="344709"/>
          </a:xfrm>
        </p:grpSpPr>
        <p:sp>
          <p:nvSpPr>
            <p:cNvPr id="8" name="TextBox 7"/>
            <p:cNvSpPr txBox="1"/>
            <p:nvPr/>
          </p:nvSpPr>
          <p:spPr>
            <a:xfrm>
              <a:off x="5590844" y="8833048"/>
              <a:ext cx="1654220" cy="34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1001E"/>
                  </a:solidFill>
                  <a:latin typeface="Times New Roman" pitchFamily="18" charset="0"/>
                  <a:cs typeface="Times New Roman" pitchFamily="18" charset="0"/>
                </a:rPr>
                <a:t>1934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5918516" y="9000415"/>
              <a:ext cx="225924" cy="0"/>
            </a:xfrm>
            <a:prstGeom prst="line">
              <a:avLst/>
            </a:prstGeom>
            <a:ln w="3810" cap="rnd">
              <a:solidFill>
                <a:srgbClr val="223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688832" y="8997228"/>
              <a:ext cx="225924" cy="0"/>
            </a:xfrm>
            <a:prstGeom prst="line">
              <a:avLst/>
            </a:prstGeom>
            <a:ln w="3810" cap="rnd">
              <a:solidFill>
                <a:srgbClr val="223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209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ps_opr3</dc:creator>
  <cp:lastModifiedBy>Фомина Анна Павловна</cp:lastModifiedBy>
  <cp:revision>57</cp:revision>
  <dcterms:created xsi:type="dcterms:W3CDTF">2019-06-18T14:43:20Z</dcterms:created>
  <dcterms:modified xsi:type="dcterms:W3CDTF">2021-02-04T11:33:19Z</dcterms:modified>
</cp:coreProperties>
</file>